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5"/>
  </p:handoutMasterIdLst>
  <p:sldIdLst>
    <p:sldId id="256" r:id="rId2"/>
    <p:sldId id="275" r:id="rId3"/>
    <p:sldId id="257" r:id="rId4"/>
    <p:sldId id="258" r:id="rId5"/>
    <p:sldId id="276" r:id="rId6"/>
    <p:sldId id="277" r:id="rId7"/>
    <p:sldId id="264" r:id="rId8"/>
    <p:sldId id="274" r:id="rId9"/>
    <p:sldId id="279" r:id="rId10"/>
    <p:sldId id="280" r:id="rId11"/>
    <p:sldId id="260" r:id="rId12"/>
    <p:sldId id="263" r:id="rId13"/>
    <p:sldId id="278" r:id="rId14"/>
    <p:sldId id="265" r:id="rId15"/>
    <p:sldId id="266" r:id="rId16"/>
    <p:sldId id="267" r:id="rId17"/>
    <p:sldId id="268" r:id="rId18"/>
    <p:sldId id="271" r:id="rId19"/>
    <p:sldId id="272" r:id="rId20"/>
    <p:sldId id="269" r:id="rId21"/>
    <p:sldId id="259" r:id="rId22"/>
    <p:sldId id="270" r:id="rId23"/>
    <p:sldId id="273" r:id="rId24"/>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65" autoAdjust="0"/>
    <p:restoredTop sz="94660"/>
  </p:normalViewPr>
  <p:slideViewPr>
    <p:cSldViewPr>
      <p:cViewPr>
        <p:scale>
          <a:sx n="50" d="100"/>
          <a:sy n="50" d="100"/>
        </p:scale>
        <p:origin x="-2784" y="-89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6F50BA26-5B4F-44FD-BE19-DC7023BD56C4}" type="datetimeFigureOut">
              <a:rPr lang="en-US" smtClean="0"/>
              <a:t>11/17/2015</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657A0364-33E5-4836-A41C-2868E0A2FC0F}" type="slidenum">
              <a:rPr lang="en-US" smtClean="0"/>
              <a:t>‹#›</a:t>
            </a:fld>
            <a:endParaRPr lang="en-US"/>
          </a:p>
        </p:txBody>
      </p:sp>
    </p:spTree>
    <p:extLst>
      <p:ext uri="{BB962C8B-B14F-4D97-AF65-F5344CB8AC3E}">
        <p14:creationId xmlns:p14="http://schemas.microsoft.com/office/powerpoint/2010/main" val="301551162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DB75D62-5A4E-4CE3-B2C2-C97847D42A8E}"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B75D62-5A4E-4CE3-B2C2-C97847D42A8E}"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B75D62-5A4E-4CE3-B2C2-C97847D42A8E}"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B75D62-5A4E-4CE3-B2C2-C97847D42A8E}"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B75D62-5A4E-4CE3-B2C2-C97847D42A8E}"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DB75D62-5A4E-4CE3-B2C2-C97847D42A8E}" type="datetimeFigureOut">
              <a:rPr lang="en-US" smtClean="0"/>
              <a:t>11/17/2015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DB75D62-5A4E-4CE3-B2C2-C97847D42A8E}" type="datetimeFigureOut">
              <a:rPr lang="en-US" smtClean="0"/>
              <a:t>11/17/2015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B75D62-5A4E-4CE3-B2C2-C97847D42A8E}" type="datetimeFigureOut">
              <a:rPr lang="en-US" smtClean="0"/>
              <a:t>11/17/2015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B75D62-5A4E-4CE3-B2C2-C97847D42A8E}" type="datetimeFigureOut">
              <a:rPr lang="en-US" smtClean="0"/>
              <a:t>11/17/2015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B75D62-5A4E-4CE3-B2C2-C97847D42A8E}" type="datetimeFigureOut">
              <a:rPr lang="en-US" smtClean="0"/>
              <a:t>11/17/2015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B75D62-5A4E-4CE3-B2C2-C97847D42A8E}" type="datetimeFigureOut">
              <a:rPr lang="en-US" smtClean="0"/>
              <a:t>11/17/2015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8D4445-0F7B-423D-AE75-45E7918AC74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B75D62-5A4E-4CE3-B2C2-C97847D42A8E}" type="datetimeFigureOut">
              <a:rPr lang="en-US" smtClean="0"/>
              <a:t>11/17/2015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8D4445-0F7B-423D-AE75-45E7918AC74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uhammad%20Jassim"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Ca3M2feqJk8"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s://www.youtube.com/watch?v=PJfI3KnmSHc"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BAUZnDIWu2I"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Paris Massacres November 13, 2015</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r>
              <a:rPr lang="en-US" dirty="0" smtClean="0"/>
              <a:t>Just Odd</a:t>
            </a:r>
            <a:endParaRPr 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1375"/>
          <a:stretch/>
        </p:blipFill>
        <p:spPr bwMode="auto">
          <a:xfrm>
            <a:off x="914400" y="762000"/>
            <a:ext cx="7295981" cy="521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0148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Jahiliyah</a:t>
            </a:r>
            <a:endParaRPr lang="en-US" dirty="0"/>
          </a:p>
        </p:txBody>
      </p:sp>
      <p:sp>
        <p:nvSpPr>
          <p:cNvPr id="3" name="Content Placeholder 2"/>
          <p:cNvSpPr>
            <a:spLocks noGrp="1"/>
          </p:cNvSpPr>
          <p:nvPr>
            <p:ph idx="1"/>
          </p:nvPr>
        </p:nvSpPr>
        <p:spPr/>
        <p:txBody>
          <a:bodyPr/>
          <a:lstStyle/>
          <a:p>
            <a:pPr>
              <a:buNone/>
            </a:pPr>
            <a:r>
              <a:rPr lang="en-US" b="1" dirty="0" smtClean="0"/>
              <a:t>	</a:t>
            </a:r>
            <a:r>
              <a:rPr lang="en-US" b="1" dirty="0" err="1" smtClean="0"/>
              <a:t>Jahiliyyah</a:t>
            </a:r>
            <a:r>
              <a:rPr lang="en-US" dirty="0"/>
              <a:t> (Arabic: </a:t>
            </a:r>
            <a:r>
              <a:rPr lang="ar-AE" dirty="0"/>
              <a:t>جاهلية </a:t>
            </a:r>
            <a:r>
              <a:rPr lang="en-US" dirty="0" err="1"/>
              <a:t>ǧāhiliyyah</a:t>
            </a:r>
            <a:r>
              <a:rPr lang="en-US" dirty="0"/>
              <a:t>/</a:t>
            </a:r>
            <a:r>
              <a:rPr lang="en-US" dirty="0" err="1"/>
              <a:t>jāhilīyah</a:t>
            </a:r>
            <a:r>
              <a:rPr lang="en-US" dirty="0"/>
              <a:t> "ignorance") is an Islamic concept of </a:t>
            </a:r>
            <a:r>
              <a:rPr lang="en-US" b="1" dirty="0"/>
              <a:t>"ignorance </a:t>
            </a:r>
            <a:r>
              <a:rPr lang="en-US" dirty="0"/>
              <a:t>of divine guidance" or "</a:t>
            </a:r>
            <a:r>
              <a:rPr lang="en-US" b="1" dirty="0"/>
              <a:t>the state of ignorance of the guidance from God</a:t>
            </a:r>
            <a:r>
              <a:rPr lang="en-US" dirty="0"/>
              <a:t>" or "Days of Ignorance" referring to the allegedly barbaric condition in which Arabs found themselves in pre-Islamic Arabia (in the non-Islamic sense),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Qutib</a:t>
            </a:r>
            <a:r>
              <a:rPr lang="en-US" dirty="0" smtClean="0"/>
              <a:t> </a:t>
            </a:r>
            <a:r>
              <a:rPr lang="en-US" dirty="0" err="1" smtClean="0"/>
              <a:t>Syed</a:t>
            </a:r>
            <a:endParaRPr lang="en-US" dirty="0"/>
          </a:p>
        </p:txBody>
      </p:sp>
      <p:sp>
        <p:nvSpPr>
          <p:cNvPr id="3" name="Content Placeholder 2"/>
          <p:cNvSpPr>
            <a:spLocks noGrp="1"/>
          </p:cNvSpPr>
          <p:nvPr>
            <p:ph idx="1"/>
          </p:nvPr>
        </p:nvSpPr>
        <p:spPr/>
        <p:txBody>
          <a:bodyPr/>
          <a:lstStyle/>
          <a:p>
            <a:r>
              <a:rPr lang="en-US" dirty="0" smtClean="0"/>
              <a:t>Used </a:t>
            </a:r>
            <a:r>
              <a:rPr lang="en-US" dirty="0" err="1" smtClean="0"/>
              <a:t>Jahili</a:t>
            </a:r>
            <a:r>
              <a:rPr lang="en-US" dirty="0" smtClean="0"/>
              <a:t> and </a:t>
            </a:r>
            <a:r>
              <a:rPr lang="en-US" dirty="0" err="1" smtClean="0"/>
              <a:t>Jahiliyah</a:t>
            </a:r>
            <a:r>
              <a:rPr lang="en-US" dirty="0" smtClean="0"/>
              <a:t> to identify aspects of his society that were corrupting Islam and his country (Egypt).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r>
              <a:rPr lang="en-US" dirty="0" smtClean="0"/>
              <a:t>Al Qaeda vs. ISIS or ISIL</a:t>
            </a:r>
            <a:endParaRPr lang="en-US" dirty="0"/>
          </a:p>
        </p:txBody>
      </p:sp>
      <p:sp>
        <p:nvSpPr>
          <p:cNvPr id="4" name="TextBox 3"/>
          <p:cNvSpPr txBox="1"/>
          <p:nvPr/>
        </p:nvSpPr>
        <p:spPr>
          <a:xfrm>
            <a:off x="228600" y="1143000"/>
            <a:ext cx="2667000" cy="2031325"/>
          </a:xfrm>
          <a:prstGeom prst="rect">
            <a:avLst/>
          </a:prstGeom>
          <a:noFill/>
        </p:spPr>
        <p:txBody>
          <a:bodyPr wrap="square" rtlCol="0">
            <a:spAutoFit/>
          </a:bodyPr>
          <a:lstStyle/>
          <a:p>
            <a:r>
              <a:rPr lang="en-US" dirty="0" smtClean="0"/>
              <a:t>Al Qaeda</a:t>
            </a:r>
          </a:p>
          <a:p>
            <a:endParaRPr lang="en-US" dirty="0"/>
          </a:p>
          <a:p>
            <a:r>
              <a:rPr lang="en-US" dirty="0" smtClean="0"/>
              <a:t>1. Enemy is the West</a:t>
            </a:r>
          </a:p>
          <a:p>
            <a:r>
              <a:rPr lang="en-US" dirty="0" smtClean="0"/>
              <a:t>2. Fight Western imperialism</a:t>
            </a:r>
          </a:p>
          <a:p>
            <a:r>
              <a:rPr lang="en-US" dirty="0" smtClean="0"/>
              <a:t>3. Rejects Islamic State</a:t>
            </a:r>
          </a:p>
          <a:p>
            <a:r>
              <a:rPr lang="en-US" dirty="0" smtClean="0"/>
              <a:t>4. Global fight </a:t>
            </a:r>
            <a:endParaRPr lang="en-US" dirty="0"/>
          </a:p>
        </p:txBody>
      </p:sp>
      <p:sp>
        <p:nvSpPr>
          <p:cNvPr id="5" name="TextBox 4"/>
          <p:cNvSpPr txBox="1"/>
          <p:nvPr/>
        </p:nvSpPr>
        <p:spPr>
          <a:xfrm>
            <a:off x="6019800" y="1066800"/>
            <a:ext cx="2667000" cy="2862322"/>
          </a:xfrm>
          <a:prstGeom prst="rect">
            <a:avLst/>
          </a:prstGeom>
          <a:noFill/>
        </p:spPr>
        <p:txBody>
          <a:bodyPr wrap="square" rtlCol="0">
            <a:spAutoFit/>
          </a:bodyPr>
          <a:lstStyle/>
          <a:p>
            <a:r>
              <a:rPr lang="en-US" dirty="0" smtClean="0"/>
              <a:t>ISIS or ISIL</a:t>
            </a:r>
          </a:p>
          <a:p>
            <a:endParaRPr lang="en-US" dirty="0"/>
          </a:p>
          <a:p>
            <a:r>
              <a:rPr lang="en-US" dirty="0" smtClean="0"/>
              <a:t>1. Create an Islamic state</a:t>
            </a:r>
          </a:p>
          <a:p>
            <a:r>
              <a:rPr lang="en-US" dirty="0" smtClean="0"/>
              <a:t>2. Safe haven for all Muslim. Just be Sunni, or </a:t>
            </a:r>
            <a:r>
              <a:rPr lang="en-US" dirty="0" err="1" smtClean="0"/>
              <a:t>Wahab</a:t>
            </a:r>
            <a:r>
              <a:rPr lang="en-US" dirty="0" smtClean="0"/>
              <a:t> or </a:t>
            </a:r>
            <a:r>
              <a:rPr lang="en-US" dirty="0" err="1" smtClean="0"/>
              <a:t>Salifi</a:t>
            </a:r>
            <a:endParaRPr lang="en-US" dirty="0" smtClean="0"/>
          </a:p>
          <a:p>
            <a:r>
              <a:rPr lang="en-US" dirty="0" smtClean="0"/>
              <a:t>3.  Fighting restricted to Syria and Iraq</a:t>
            </a:r>
          </a:p>
          <a:p>
            <a:endParaRPr lang="en-US" dirty="0" smtClean="0"/>
          </a:p>
          <a:p>
            <a:endParaRPr lang="en-US" dirty="0"/>
          </a:p>
        </p:txBody>
      </p:sp>
      <p:sp>
        <p:nvSpPr>
          <p:cNvPr id="6" name="TextBox 5"/>
          <p:cNvSpPr txBox="1"/>
          <p:nvPr/>
        </p:nvSpPr>
        <p:spPr>
          <a:xfrm>
            <a:off x="3352800" y="1066800"/>
            <a:ext cx="1828800" cy="3970318"/>
          </a:xfrm>
          <a:prstGeom prst="rect">
            <a:avLst/>
          </a:prstGeom>
          <a:noFill/>
        </p:spPr>
        <p:txBody>
          <a:bodyPr wrap="square" rtlCol="0">
            <a:spAutoFit/>
          </a:bodyPr>
          <a:lstStyle/>
          <a:p>
            <a:r>
              <a:rPr lang="en-US" dirty="0" smtClean="0"/>
              <a:t>Commonalities</a:t>
            </a:r>
          </a:p>
          <a:p>
            <a:endParaRPr lang="en-US" dirty="0"/>
          </a:p>
          <a:p>
            <a:pPr marL="342900" indent="-342900">
              <a:buAutoNum type="arabicPeriod"/>
            </a:pPr>
            <a:r>
              <a:rPr lang="en-US" dirty="0" smtClean="0"/>
              <a:t>ISIS started out as Al Qaeda in Iraq Zarqawi was leader</a:t>
            </a:r>
          </a:p>
          <a:p>
            <a:pPr marL="342900" indent="-342900">
              <a:buAutoNum type="arabicPeriod"/>
            </a:pPr>
            <a:r>
              <a:rPr lang="en-US" dirty="0" smtClean="0"/>
              <a:t>Creation of Islamic state and tactics creates a break</a:t>
            </a:r>
          </a:p>
          <a:p>
            <a:endParaRPr lang="en-US" dirty="0" smtClean="0"/>
          </a:p>
          <a:p>
            <a:endParaRPr lang="en-US" dirty="0"/>
          </a:p>
        </p:txBody>
      </p:sp>
      <p:pic>
        <p:nvPicPr>
          <p:cNvPr id="2050" name="Picture 2" descr="https://upload.wikimedia.org/wikipedia/en/1/14/Abu_Musab_al-Zarqawi_(1966-20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13559" y="4914900"/>
            <a:ext cx="882766" cy="129540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a:endCxn id="2050" idx="1"/>
          </p:cNvCxnSpPr>
          <p:nvPr/>
        </p:nvCxnSpPr>
        <p:spPr>
          <a:xfrm>
            <a:off x="4495800" y="2743200"/>
            <a:ext cx="3317759" cy="2819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166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hoebat.com/wp-content/uploads/2015/07/mecca-medina.png"/>
          <p:cNvPicPr>
            <a:picLocks noChangeAspect="1" noChangeArrowheads="1"/>
          </p:cNvPicPr>
          <p:nvPr/>
        </p:nvPicPr>
        <p:blipFill>
          <a:blip r:embed="rId2" cstate="print"/>
          <a:srcRect/>
          <a:stretch>
            <a:fillRect/>
          </a:stretch>
        </p:blipFill>
        <p:spPr bwMode="auto">
          <a:xfrm>
            <a:off x="0" y="1219200"/>
            <a:ext cx="4152900" cy="4152900"/>
          </a:xfrm>
          <a:prstGeom prst="rect">
            <a:avLst/>
          </a:prstGeom>
          <a:noFill/>
        </p:spPr>
      </p:pic>
      <p:sp>
        <p:nvSpPr>
          <p:cNvPr id="6" name="TextBox 5"/>
          <p:cNvSpPr txBox="1"/>
          <p:nvPr/>
        </p:nvSpPr>
        <p:spPr>
          <a:xfrm>
            <a:off x="4572000" y="2743200"/>
            <a:ext cx="4572000" cy="369332"/>
          </a:xfrm>
          <a:prstGeom prst="rect">
            <a:avLst/>
          </a:prstGeom>
          <a:noFill/>
        </p:spPr>
        <p:txBody>
          <a:bodyPr wrap="square" rtlCol="0">
            <a:spAutoFit/>
          </a:bodyPr>
          <a:lstStyle/>
          <a:p>
            <a:r>
              <a:rPr lang="en-US" dirty="0" err="1" smtClean="0"/>
              <a:t>Quraysh</a:t>
            </a:r>
            <a:r>
              <a:rPr lang="en-US" dirty="0" smtClean="0"/>
              <a:t> Tribe where Mohammad started </a:t>
            </a:r>
            <a:endParaRPr lang="en-US" dirty="0"/>
          </a:p>
        </p:txBody>
      </p:sp>
      <p:cxnSp>
        <p:nvCxnSpPr>
          <p:cNvPr id="8" name="Straight Arrow Connector 7"/>
          <p:cNvCxnSpPr/>
          <p:nvPr/>
        </p:nvCxnSpPr>
        <p:spPr>
          <a:xfrm flipH="1">
            <a:off x="1371600" y="3200400"/>
            <a:ext cx="44196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648200" y="3886200"/>
            <a:ext cx="3657600" cy="369332"/>
          </a:xfrm>
          <a:prstGeom prst="rect">
            <a:avLst/>
          </a:prstGeom>
          <a:noFill/>
        </p:spPr>
        <p:txBody>
          <a:bodyPr wrap="square" rtlCol="0">
            <a:spAutoFit/>
          </a:bodyPr>
          <a:lstStyle/>
          <a:p>
            <a:r>
              <a:rPr lang="en-US" dirty="0" err="1" smtClean="0"/>
              <a:t>Meccan</a:t>
            </a:r>
            <a:r>
              <a:rPr lang="en-US" dirty="0" smtClean="0"/>
              <a:t> Society</a:t>
            </a:r>
            <a:endParaRPr lang="en-US" dirty="0"/>
          </a:p>
        </p:txBody>
      </p:sp>
      <p:cxnSp>
        <p:nvCxnSpPr>
          <p:cNvPr id="12" name="Straight Arrow Connector 11"/>
          <p:cNvCxnSpPr/>
          <p:nvPr/>
        </p:nvCxnSpPr>
        <p:spPr>
          <a:xfrm flipH="1" flipV="1">
            <a:off x="1371600" y="3886200"/>
            <a:ext cx="32004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6388" name="Picture 4" descr="http://www.webpages.uidaho.edu/~rfrey/images/166/166kaba.jpg"/>
          <p:cNvPicPr>
            <a:picLocks noChangeAspect="1" noChangeArrowheads="1"/>
          </p:cNvPicPr>
          <p:nvPr/>
        </p:nvPicPr>
        <p:blipFill>
          <a:blip r:embed="rId3" cstate="print"/>
          <a:srcRect/>
          <a:stretch>
            <a:fillRect/>
          </a:stretch>
        </p:blipFill>
        <p:spPr bwMode="auto">
          <a:xfrm>
            <a:off x="4953000" y="4419600"/>
            <a:ext cx="2743835" cy="2209800"/>
          </a:xfrm>
          <a:prstGeom prst="rect">
            <a:avLst/>
          </a:prstGeom>
          <a:noFill/>
        </p:spPr>
      </p:pic>
      <p:sp>
        <p:nvSpPr>
          <p:cNvPr id="15" name="TextBox 14"/>
          <p:cNvSpPr txBox="1"/>
          <p:nvPr/>
        </p:nvSpPr>
        <p:spPr>
          <a:xfrm>
            <a:off x="4495800" y="609600"/>
            <a:ext cx="3505200" cy="646331"/>
          </a:xfrm>
          <a:prstGeom prst="rect">
            <a:avLst/>
          </a:prstGeom>
          <a:noFill/>
        </p:spPr>
        <p:txBody>
          <a:bodyPr wrap="square" rtlCol="0">
            <a:spAutoFit/>
          </a:bodyPr>
          <a:lstStyle/>
          <a:p>
            <a:r>
              <a:rPr lang="en-US" dirty="0" err="1" smtClean="0"/>
              <a:t>Kaba</a:t>
            </a:r>
            <a:r>
              <a:rPr lang="en-US" dirty="0" smtClean="0"/>
              <a:t>: Where tribal deities were stored by the </a:t>
            </a:r>
            <a:r>
              <a:rPr lang="en-US" dirty="0" err="1" smtClean="0"/>
              <a:t>Quraysh</a:t>
            </a:r>
            <a:r>
              <a:rPr lang="en-US" dirty="0" smtClean="0"/>
              <a:t> Tribe.</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r>
              <a:rPr lang="en-US" dirty="0" smtClean="0"/>
              <a:t>Pre Islam</a:t>
            </a:r>
          </a:p>
          <a:p>
            <a:pPr>
              <a:buNone/>
            </a:pPr>
            <a:r>
              <a:rPr lang="en-US" dirty="0" err="1" smtClean="0"/>
              <a:t>Quraysh</a:t>
            </a:r>
            <a:r>
              <a:rPr lang="en-US" dirty="0" smtClean="0"/>
              <a:t> Tribe-Mecca Mohammad was a citizen</a:t>
            </a:r>
          </a:p>
          <a:p>
            <a:pPr>
              <a:buNone/>
            </a:pPr>
            <a:r>
              <a:rPr lang="en-US" dirty="0" err="1" smtClean="0"/>
              <a:t>Kaba</a:t>
            </a:r>
            <a:r>
              <a:rPr lang="en-US" dirty="0" smtClean="0"/>
              <a:t>-Protected by </a:t>
            </a:r>
            <a:r>
              <a:rPr lang="en-US" dirty="0" err="1" smtClean="0"/>
              <a:t>Quraysh</a:t>
            </a:r>
            <a:r>
              <a:rPr lang="en-US" dirty="0" smtClean="0"/>
              <a:t> so they were viewed like leaders</a:t>
            </a:r>
          </a:p>
          <a:p>
            <a:pPr>
              <a:buNone/>
            </a:pPr>
            <a:r>
              <a:rPr lang="en-US" dirty="0" smtClean="0"/>
              <a:t>Mohammad has revelation and </a:t>
            </a:r>
            <a:r>
              <a:rPr lang="en-US" dirty="0" err="1" smtClean="0"/>
              <a:t>preeches</a:t>
            </a:r>
            <a:r>
              <a:rPr lang="en-US" dirty="0" smtClean="0"/>
              <a:t> the corruption of the </a:t>
            </a:r>
            <a:r>
              <a:rPr lang="en-US" dirty="0" err="1" smtClean="0"/>
              <a:t>Quraysh</a:t>
            </a:r>
            <a:r>
              <a:rPr lang="en-US" dirty="0" smtClean="0"/>
              <a:t> Tribe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thedebutanteball.com/wp-content/uploads/2010/12/kicked-out.jpg"/>
          <p:cNvPicPr>
            <a:picLocks noChangeAspect="1" noChangeArrowheads="1"/>
          </p:cNvPicPr>
          <p:nvPr/>
        </p:nvPicPr>
        <p:blipFill>
          <a:blip r:embed="rId2" cstate="print"/>
          <a:srcRect/>
          <a:stretch>
            <a:fillRect/>
          </a:stretch>
        </p:blipFill>
        <p:spPr bwMode="auto">
          <a:xfrm>
            <a:off x="2667000" y="838200"/>
            <a:ext cx="3716594" cy="420052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hoebat.com/wp-content/uploads/2015/07/mecca-medina.png"/>
          <p:cNvPicPr>
            <a:picLocks noChangeAspect="1" noChangeArrowheads="1"/>
          </p:cNvPicPr>
          <p:nvPr/>
        </p:nvPicPr>
        <p:blipFill>
          <a:blip r:embed="rId2" cstate="print"/>
          <a:srcRect/>
          <a:stretch>
            <a:fillRect/>
          </a:stretch>
        </p:blipFill>
        <p:spPr bwMode="auto">
          <a:xfrm>
            <a:off x="2743200" y="914400"/>
            <a:ext cx="4152900" cy="4152900"/>
          </a:xfrm>
          <a:prstGeom prst="rect">
            <a:avLst/>
          </a:prstGeom>
          <a:noFill/>
        </p:spPr>
      </p:pic>
      <p:sp>
        <p:nvSpPr>
          <p:cNvPr id="5" name="TextBox 4"/>
          <p:cNvSpPr txBox="1"/>
          <p:nvPr/>
        </p:nvSpPr>
        <p:spPr>
          <a:xfrm>
            <a:off x="457200" y="5257800"/>
            <a:ext cx="8001000" cy="369332"/>
          </a:xfrm>
          <a:prstGeom prst="rect">
            <a:avLst/>
          </a:prstGeom>
          <a:noFill/>
        </p:spPr>
        <p:txBody>
          <a:bodyPr wrap="square" rtlCol="0">
            <a:spAutoFit/>
          </a:bodyPr>
          <a:lstStyle/>
          <a:p>
            <a:r>
              <a:rPr lang="en-US" dirty="0" smtClean="0"/>
              <a:t>Mohammad goes to Medina and starts the </a:t>
            </a:r>
            <a:r>
              <a:rPr lang="en-US" dirty="0" err="1" smtClean="0"/>
              <a:t>Banu</a:t>
            </a:r>
            <a:r>
              <a:rPr lang="en-US" dirty="0" smtClean="0"/>
              <a:t> </a:t>
            </a:r>
            <a:r>
              <a:rPr lang="en-US" dirty="0" err="1" smtClean="0"/>
              <a:t>Hashim</a:t>
            </a:r>
            <a:r>
              <a:rPr lang="en-US" dirty="0" smtClean="0"/>
              <a:t> Tribe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 of </a:t>
            </a:r>
            <a:r>
              <a:rPr lang="en-US" dirty="0" err="1" smtClean="0"/>
              <a:t>Badr</a:t>
            </a:r>
            <a:r>
              <a:rPr lang="en-US" dirty="0" smtClean="0"/>
              <a:t> </a:t>
            </a:r>
            <a:r>
              <a:rPr lang="en-US" dirty="0"/>
              <a:t>March 17, 624 AD</a:t>
            </a:r>
          </a:p>
        </p:txBody>
      </p:sp>
      <p:sp>
        <p:nvSpPr>
          <p:cNvPr id="3" name="Content Placeholder 2"/>
          <p:cNvSpPr>
            <a:spLocks noGrp="1"/>
          </p:cNvSpPr>
          <p:nvPr>
            <p:ph idx="1"/>
          </p:nvPr>
        </p:nvSpPr>
        <p:spPr/>
        <p:txBody>
          <a:bodyPr/>
          <a:lstStyle/>
          <a:p>
            <a:pPr>
              <a:buNone/>
            </a:pPr>
            <a:r>
              <a:rPr lang="en-US" dirty="0" err="1" smtClean="0"/>
              <a:t>Quraysh</a:t>
            </a:r>
            <a:r>
              <a:rPr lang="en-US" dirty="0" smtClean="0"/>
              <a:t> Tribe</a:t>
            </a:r>
          </a:p>
          <a:p>
            <a:pPr>
              <a:buNone/>
            </a:pPr>
            <a:endParaRPr lang="en-US" dirty="0"/>
          </a:p>
          <a:p>
            <a:pPr>
              <a:buNone/>
            </a:pPr>
            <a:r>
              <a:rPr lang="en-US" dirty="0" smtClean="0"/>
              <a:t>Vs. </a:t>
            </a:r>
          </a:p>
          <a:p>
            <a:pPr>
              <a:buNone/>
            </a:pPr>
            <a:endParaRPr lang="en-US" dirty="0"/>
          </a:p>
          <a:p>
            <a:pPr>
              <a:buNone/>
            </a:pPr>
            <a:r>
              <a:rPr lang="en-US" dirty="0" err="1" smtClean="0"/>
              <a:t>Banu</a:t>
            </a:r>
            <a:r>
              <a:rPr lang="en-US" dirty="0" smtClean="0"/>
              <a:t> </a:t>
            </a:r>
            <a:r>
              <a:rPr lang="en-US" dirty="0" err="1" smtClean="0"/>
              <a:t>Hashim</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Winner Mohammad</a:t>
            </a:r>
            <a:endParaRPr lang="en-US" dirty="0"/>
          </a:p>
        </p:txBody>
      </p:sp>
      <p:sp>
        <p:nvSpPr>
          <p:cNvPr id="3" name="Content Placeholder 2"/>
          <p:cNvSpPr>
            <a:spLocks noGrp="1"/>
          </p:cNvSpPr>
          <p:nvPr>
            <p:ph idx="1"/>
          </p:nvPr>
        </p:nvSpPr>
        <p:spPr>
          <a:xfrm>
            <a:off x="457200" y="1600201"/>
            <a:ext cx="8229600" cy="762000"/>
          </a:xfrm>
        </p:spPr>
        <p:txBody>
          <a:bodyPr>
            <a:normAutofit fontScale="85000" lnSpcReduction="10000"/>
          </a:bodyPr>
          <a:lstStyle/>
          <a:p>
            <a:pPr>
              <a:buNone/>
            </a:pPr>
            <a:r>
              <a:rPr lang="en-US" dirty="0" smtClean="0"/>
              <a:t>Start of Islam-Purge </a:t>
            </a:r>
            <a:r>
              <a:rPr lang="en-US" dirty="0" err="1" smtClean="0"/>
              <a:t>Quraysh</a:t>
            </a:r>
            <a:r>
              <a:rPr lang="en-US" dirty="0" smtClean="0"/>
              <a:t> of their wicked ways of vice</a:t>
            </a:r>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(Pick One)</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As France, what would you do after the Attack on Paris?</a:t>
            </a:r>
          </a:p>
          <a:p>
            <a:pPr marL="514350" indent="-514350">
              <a:buAutoNum type="arabicPeriod"/>
            </a:pPr>
            <a:r>
              <a:rPr lang="en-US" dirty="0" smtClean="0"/>
              <a:t>As France the government of France, what law would you pass to address the Muslim community in France?</a:t>
            </a:r>
          </a:p>
          <a:p>
            <a:pPr marL="514350" indent="-514350">
              <a:buAutoNum type="arabicPeriod"/>
            </a:pPr>
            <a:r>
              <a:rPr lang="en-US" dirty="0" smtClean="0"/>
              <a:t>How should the US respond to this situation?</a:t>
            </a:r>
          </a:p>
          <a:p>
            <a:pPr marL="514350" indent="-514350">
              <a:buAutoNum type="arabicPeriod"/>
            </a:pPr>
            <a:r>
              <a:rPr lang="en-US" dirty="0" smtClean="0"/>
              <a:t>Pretend you are one of the hostages. What would be your final words to the terrorists?</a:t>
            </a:r>
          </a:p>
          <a:p>
            <a:pPr marL="0" indent="0">
              <a:buNone/>
            </a:pPr>
            <a:endParaRPr lang="en-US" dirty="0"/>
          </a:p>
        </p:txBody>
      </p:sp>
    </p:spTree>
    <p:extLst>
      <p:ext uri="{BB962C8B-B14F-4D97-AF65-F5344CB8AC3E}">
        <p14:creationId xmlns:p14="http://schemas.microsoft.com/office/powerpoint/2010/main" val="2406491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Mohammad Dies </a:t>
            </a:r>
            <a:r>
              <a:rPr lang="en-US" dirty="0"/>
              <a:t>June 8, 632 AD</a:t>
            </a:r>
          </a:p>
        </p:txBody>
      </p:sp>
      <p:sp>
        <p:nvSpPr>
          <p:cNvPr id="3" name="Content Placeholder 2"/>
          <p:cNvSpPr>
            <a:spLocks noGrp="1"/>
          </p:cNvSpPr>
          <p:nvPr>
            <p:ph idx="1"/>
          </p:nvPr>
        </p:nvSpPr>
        <p:spPr/>
        <p:txBody>
          <a:bodyPr/>
          <a:lstStyle/>
          <a:p>
            <a:pPr>
              <a:buNone/>
            </a:pPr>
            <a:r>
              <a:rPr lang="en-US" dirty="0" err="1" smtClean="0"/>
              <a:t>Shia</a:t>
            </a:r>
            <a:r>
              <a:rPr lang="en-US" dirty="0" smtClean="0"/>
              <a:t>  Cousin and son in law of Mohammad Ali </a:t>
            </a:r>
            <a:r>
              <a:rPr lang="en-US" dirty="0" err="1" smtClean="0"/>
              <a:t>ibn</a:t>
            </a:r>
            <a:r>
              <a:rPr lang="en-US" dirty="0" smtClean="0"/>
              <a:t> </a:t>
            </a:r>
            <a:r>
              <a:rPr lang="en-US" dirty="0" err="1" smtClean="0"/>
              <a:t>Abi</a:t>
            </a:r>
            <a:r>
              <a:rPr lang="en-US" dirty="0" smtClean="0"/>
              <a:t> </a:t>
            </a:r>
            <a:r>
              <a:rPr lang="en-US" dirty="0" err="1" smtClean="0"/>
              <a:t>Talib</a:t>
            </a:r>
            <a:endParaRPr lang="en-US" dirty="0" smtClean="0"/>
          </a:p>
          <a:p>
            <a:pPr>
              <a:buNone/>
            </a:pPr>
            <a:endParaRPr lang="en-US" dirty="0"/>
          </a:p>
          <a:p>
            <a:pPr>
              <a:buNone/>
            </a:pPr>
            <a:r>
              <a:rPr lang="en-US" dirty="0" smtClean="0"/>
              <a:t>Sunni The good old </a:t>
            </a:r>
            <a:r>
              <a:rPr lang="en-US" dirty="0" err="1" smtClean="0"/>
              <a:t>Quraysh</a:t>
            </a:r>
            <a:r>
              <a:rPr lang="en-US" dirty="0" smtClean="0"/>
              <a:t> Tribe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r>
              <a:rPr lang="en-US" dirty="0" smtClean="0"/>
              <a:t>Reading</a:t>
            </a:r>
            <a:endParaRPr lang="en-US" dirty="0"/>
          </a:p>
        </p:txBody>
      </p:sp>
      <p:sp>
        <p:nvSpPr>
          <p:cNvPr id="3" name="Content Placeholder 2"/>
          <p:cNvSpPr>
            <a:spLocks noGrp="1"/>
          </p:cNvSpPr>
          <p:nvPr>
            <p:ph idx="1"/>
          </p:nvPr>
        </p:nvSpPr>
        <p:spPr>
          <a:xfrm>
            <a:off x="381000" y="685801"/>
            <a:ext cx="8229600" cy="2895600"/>
          </a:xfrm>
        </p:spPr>
        <p:txBody>
          <a:bodyPr>
            <a:normAutofit lnSpcReduction="10000"/>
          </a:bodyPr>
          <a:lstStyle/>
          <a:p>
            <a:pPr>
              <a:buNone/>
            </a:pPr>
            <a:r>
              <a:rPr lang="en-US" dirty="0" smtClean="0"/>
              <a:t>Look for the Following:</a:t>
            </a:r>
          </a:p>
          <a:p>
            <a:pPr marL="514350" indent="-514350">
              <a:buAutoNum type="arabicPeriod"/>
            </a:pPr>
            <a:r>
              <a:rPr lang="en-US" dirty="0" smtClean="0"/>
              <a:t>Something from a prior class</a:t>
            </a:r>
          </a:p>
          <a:p>
            <a:pPr marL="514350" indent="-514350">
              <a:buAutoNum type="arabicPeriod"/>
            </a:pPr>
            <a:r>
              <a:rPr lang="en-US" dirty="0" smtClean="0"/>
              <a:t>Jihad</a:t>
            </a:r>
          </a:p>
          <a:p>
            <a:pPr marL="514350" indent="-514350">
              <a:buAutoNum type="arabicPeriod"/>
            </a:pPr>
            <a:r>
              <a:rPr lang="en-US" dirty="0" err="1" smtClean="0"/>
              <a:t>Jahili</a:t>
            </a:r>
            <a:r>
              <a:rPr lang="en-US" dirty="0" smtClean="0"/>
              <a:t> or </a:t>
            </a:r>
            <a:r>
              <a:rPr lang="en-US" dirty="0" err="1" smtClean="0"/>
              <a:t>jahiliyah</a:t>
            </a:r>
            <a:endParaRPr lang="en-US" dirty="0" smtClean="0"/>
          </a:p>
          <a:p>
            <a:pPr marL="514350" indent="-514350">
              <a:buAutoNum type="arabicPeriod"/>
            </a:pPr>
            <a:r>
              <a:rPr lang="en-US" dirty="0" smtClean="0"/>
              <a:t>Levant ISIS or ISIL</a:t>
            </a:r>
          </a:p>
          <a:p>
            <a:pPr marL="514350" indent="-514350">
              <a:buNone/>
            </a:pPr>
            <a:endParaRPr lang="en-US" dirty="0"/>
          </a:p>
        </p:txBody>
      </p:sp>
      <p:sp>
        <p:nvSpPr>
          <p:cNvPr id="5" name="TextBox 4"/>
          <p:cNvSpPr txBox="1"/>
          <p:nvPr/>
        </p:nvSpPr>
        <p:spPr>
          <a:xfrm>
            <a:off x="457200" y="3886200"/>
            <a:ext cx="7848600" cy="2031325"/>
          </a:xfrm>
          <a:prstGeom prst="rect">
            <a:avLst/>
          </a:prstGeom>
          <a:noFill/>
        </p:spPr>
        <p:txBody>
          <a:bodyPr wrap="square" rtlCol="0">
            <a:spAutoFit/>
          </a:bodyPr>
          <a:lstStyle/>
          <a:p>
            <a:r>
              <a:rPr lang="en-US" dirty="0" smtClean="0"/>
              <a:t>ISIS Statement</a:t>
            </a:r>
          </a:p>
          <a:p>
            <a:r>
              <a:rPr lang="en-US" dirty="0" smtClean="0"/>
              <a:t>French Response (Raid and Bombing)</a:t>
            </a:r>
          </a:p>
          <a:p>
            <a:r>
              <a:rPr lang="en-US" dirty="0"/>
              <a:t>Leader of al Qaeda belittles leader of ISIS as not worthy</a:t>
            </a:r>
            <a:endParaRPr lang="en-US" b="1" dirty="0"/>
          </a:p>
          <a:p>
            <a:r>
              <a:rPr lang="en-US" dirty="0" smtClean="0"/>
              <a:t>Sudan Factory</a:t>
            </a:r>
          </a:p>
          <a:p>
            <a:r>
              <a:rPr lang="en-US" dirty="0"/>
              <a:t>Sudanese Factory Destroyed by US Now a Shrine</a:t>
            </a:r>
          </a:p>
          <a:p>
            <a:r>
              <a:rPr lang="en-US" dirty="0"/>
              <a:t>ISIS Claims Responsibility</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Quran 59:2 France</a:t>
            </a:r>
            <a:endParaRPr lang="en-US" dirty="0"/>
          </a:p>
        </p:txBody>
      </p:sp>
      <p:sp>
        <p:nvSpPr>
          <p:cNvPr id="3" name="Content Placeholder 2"/>
          <p:cNvSpPr>
            <a:spLocks noGrp="1"/>
          </p:cNvSpPr>
          <p:nvPr>
            <p:ph idx="1"/>
          </p:nvPr>
        </p:nvSpPr>
        <p:spPr/>
        <p:txBody>
          <a:bodyPr/>
          <a:lstStyle/>
          <a:p>
            <a:pPr>
              <a:buNone/>
            </a:pPr>
            <a:r>
              <a:rPr lang="en-US" i="1" dirty="0" smtClean="0"/>
              <a:t>	Allah </a:t>
            </a:r>
            <a:r>
              <a:rPr lang="en-US" i="1" dirty="0"/>
              <a:t>(</a:t>
            </a:r>
            <a:r>
              <a:rPr lang="en-US" i="1" dirty="0" err="1"/>
              <a:t>ta'ala</a:t>
            </a:r>
            <a:r>
              <a:rPr lang="en-US" i="1" dirty="0"/>
              <a:t>) said, They thought that their fortresses would protect them from Allah but Allah came upon them from where they had not expected, and He cast terror into their hearts so they destroyed their houses by their own hands and the hands of the believers. So take warning, O people of vision [Al-Hashr:2].</a:t>
            </a:r>
            <a:endParaRPr lang="en-US" dirty="0"/>
          </a:p>
          <a:p>
            <a:pPr>
              <a:buNone/>
            </a:pP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pPr>
              <a:buNone/>
            </a:pPr>
            <a:r>
              <a:rPr lang="en-US" dirty="0" smtClean="0"/>
              <a:t>Link to class</a:t>
            </a:r>
          </a:p>
          <a:p>
            <a:pPr>
              <a:buNone/>
            </a:pPr>
            <a:endParaRPr lang="en-US" dirty="0"/>
          </a:p>
          <a:p>
            <a:pPr>
              <a:buNone/>
            </a:pPr>
            <a:r>
              <a:rPr lang="en-US" dirty="0" smtClean="0"/>
              <a:t>What would </a:t>
            </a:r>
            <a:r>
              <a:rPr lang="en-US" smtClean="0"/>
              <a:t>you say</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The Night Before </a:t>
            </a:r>
            <a:r>
              <a:rPr lang="en-US" dirty="0" err="1" smtClean="0"/>
              <a:t>Jihadi</a:t>
            </a:r>
            <a:r>
              <a:rPr lang="en-US" dirty="0" smtClean="0"/>
              <a:t> John</a:t>
            </a:r>
            <a:endParaRPr lang="en-US" dirty="0"/>
          </a:p>
        </p:txBody>
      </p:sp>
      <p:pic>
        <p:nvPicPr>
          <p:cNvPr id="1026" name="Picture 2"/>
          <p:cNvPicPr>
            <a:picLocks noChangeAspect="1" noChangeArrowheads="1"/>
          </p:cNvPicPr>
          <p:nvPr/>
        </p:nvPicPr>
        <p:blipFill>
          <a:blip r:embed="rId2" cstate="print"/>
          <a:srcRect t="29333" r="2500" b="16445"/>
          <a:stretch>
            <a:fillRect/>
          </a:stretch>
        </p:blipFill>
        <p:spPr bwMode="auto">
          <a:xfrm>
            <a:off x="0" y="1143000"/>
            <a:ext cx="9144000" cy="4232031"/>
          </a:xfrm>
          <a:prstGeom prst="rect">
            <a:avLst/>
          </a:prstGeom>
          <a:noFill/>
          <a:ln w="9525">
            <a:noFill/>
            <a:miter lim="800000"/>
            <a:headEnd/>
            <a:tailEnd/>
          </a:ln>
        </p:spPr>
      </p:pic>
      <p:sp>
        <p:nvSpPr>
          <p:cNvPr id="5" name="Rectangle 4"/>
          <p:cNvSpPr/>
          <p:nvPr/>
        </p:nvSpPr>
        <p:spPr>
          <a:xfrm>
            <a:off x="381000" y="5486400"/>
            <a:ext cx="4706994" cy="1200329"/>
          </a:xfrm>
          <a:prstGeom prst="rect">
            <a:avLst/>
          </a:prstGeom>
        </p:spPr>
        <p:txBody>
          <a:bodyPr wrap="none">
            <a:spAutoFit/>
          </a:bodyPr>
          <a:lstStyle/>
          <a:p>
            <a:r>
              <a:rPr lang="en-US" dirty="0"/>
              <a:t>Muhammad </a:t>
            </a:r>
            <a:r>
              <a:rPr lang="en-US" dirty="0" err="1" smtClean="0"/>
              <a:t>Jassim</a:t>
            </a:r>
            <a:endParaRPr lang="en-US" dirty="0" smtClean="0"/>
          </a:p>
          <a:p>
            <a:r>
              <a:rPr lang="en-US" dirty="0" smtClean="0"/>
              <a:t>Born in Kuwait British Citizen (moved to UK at 6)</a:t>
            </a:r>
          </a:p>
          <a:p>
            <a:r>
              <a:rPr lang="en-US" dirty="0" smtClean="0"/>
              <a:t>Died at 27 </a:t>
            </a:r>
            <a:r>
              <a:rPr lang="en-US" dirty="0"/>
              <a:t> </a:t>
            </a:r>
            <a:endParaRPr lang="en-US" dirty="0" smtClean="0"/>
          </a:p>
          <a:p>
            <a:r>
              <a:rPr lang="en-US" dirty="0" smtClean="0"/>
              <a:t>Bio Link=  </a:t>
            </a:r>
            <a:r>
              <a:rPr lang="en-US" dirty="0" smtClean="0">
                <a:hlinkClick r:id="rId3"/>
              </a:rPr>
              <a:t>Muhammad </a:t>
            </a:r>
            <a:r>
              <a:rPr lang="en-US" dirty="0" err="1" smtClean="0">
                <a:hlinkClick r:id="rId3"/>
              </a:rPr>
              <a:t>Jassim</a:t>
            </a:r>
            <a:r>
              <a:rPr lang="en-US" dirty="0" smtClean="0">
                <a:hlinkClick r:id="rId3"/>
              </a:rPr>
              <a:t>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mwazi was blitzed by a missile from a drone which is thought to have been controlled by U.S. air force pilots"/>
          <p:cNvPicPr>
            <a:picLocks noChangeAspect="1" noChangeArrowheads="1"/>
          </p:cNvPicPr>
          <p:nvPr/>
        </p:nvPicPr>
        <p:blipFill>
          <a:blip r:embed="rId2" cstate="print"/>
          <a:srcRect/>
          <a:stretch>
            <a:fillRect/>
          </a:stretch>
        </p:blipFill>
        <p:spPr bwMode="auto">
          <a:xfrm>
            <a:off x="381000" y="228600"/>
            <a:ext cx="8382000" cy="633277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France and Algeria</a:t>
            </a:r>
            <a:endParaRPr lang="en-US" dirty="0"/>
          </a:p>
        </p:txBody>
      </p:sp>
      <p:pic>
        <p:nvPicPr>
          <p:cNvPr id="1026" name="Picture 2" descr="http://www.operationworld.org/files/ow/maps/lgmap/alge-MMAP-m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2133600"/>
            <a:ext cx="4905375" cy="34623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81600" y="1828800"/>
            <a:ext cx="3962400" cy="1831271"/>
          </a:xfrm>
          <a:prstGeom prst="rect">
            <a:avLst/>
          </a:prstGeom>
          <a:noFill/>
        </p:spPr>
        <p:txBody>
          <a:bodyPr wrap="square" rtlCol="0">
            <a:spAutoFit/>
          </a:bodyPr>
          <a:lstStyle/>
          <a:p>
            <a:r>
              <a:rPr lang="en-US" i="1" dirty="0" smtClean="0"/>
              <a:t>Battle of </a:t>
            </a:r>
            <a:r>
              <a:rPr lang="en-US" i="1" dirty="0" err="1" smtClean="0"/>
              <a:t>Algers</a:t>
            </a:r>
            <a:endParaRPr lang="en-US" i="1" dirty="0" smtClean="0"/>
          </a:p>
          <a:p>
            <a:r>
              <a:rPr lang="en-US" sz="1100" i="1" dirty="0" smtClean="0">
                <a:hlinkClick r:id="rId3"/>
              </a:rPr>
              <a:t>https://www.youtube.com/watch?v=Ca3M2feqJk8</a:t>
            </a:r>
            <a:endParaRPr lang="en-US" sz="1100" i="1" dirty="0" smtClean="0"/>
          </a:p>
          <a:p>
            <a:endParaRPr lang="en-US" i="1" dirty="0"/>
          </a:p>
          <a:p>
            <a:endParaRPr lang="en-US" i="1" dirty="0" smtClean="0"/>
          </a:p>
          <a:p>
            <a:r>
              <a:rPr lang="en-US" dirty="0" smtClean="0"/>
              <a:t>Torture</a:t>
            </a:r>
          </a:p>
          <a:p>
            <a:r>
              <a:rPr lang="en-US" sz="1200" dirty="0" smtClean="0">
                <a:hlinkClick r:id="rId4"/>
              </a:rPr>
              <a:t>https://www.youtube.com/watch?v=PJfI3KnmSHc</a:t>
            </a:r>
            <a:endParaRPr lang="en-US" sz="1200" dirty="0" smtClean="0"/>
          </a:p>
          <a:p>
            <a:endParaRPr lang="en-US" i="1" dirty="0"/>
          </a:p>
        </p:txBody>
      </p:sp>
    </p:spTree>
    <p:extLst>
      <p:ext uri="{BB962C8B-B14F-4D97-AF65-F5344CB8AC3E}">
        <p14:creationId xmlns:p14="http://schemas.microsoft.com/office/powerpoint/2010/main" val="465093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aris terror suspects: (Clockwise from top left) Salah Abdeslam, Bilal Hadfi, Ahmad Almohamad, Omar Mostefai, Samy Amimour and Abdelhamid Abaaou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1295400"/>
            <a:ext cx="5905500" cy="36861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85800" y="5105400"/>
            <a:ext cx="4572000" cy="923330"/>
          </a:xfrm>
          <a:prstGeom prst="rect">
            <a:avLst/>
          </a:prstGeom>
        </p:spPr>
        <p:txBody>
          <a:bodyPr>
            <a:spAutoFit/>
          </a:bodyPr>
          <a:lstStyle/>
          <a:p>
            <a:r>
              <a:rPr lang="en-US" dirty="0"/>
              <a:t>Salah </a:t>
            </a:r>
            <a:r>
              <a:rPr lang="en-US" dirty="0" err="1"/>
              <a:t>Abdeslam</a:t>
            </a:r>
            <a:r>
              <a:rPr lang="en-US" dirty="0"/>
              <a:t>, Bilal </a:t>
            </a:r>
            <a:r>
              <a:rPr lang="en-US" dirty="0" err="1"/>
              <a:t>Hadfi</a:t>
            </a:r>
            <a:r>
              <a:rPr lang="en-US" dirty="0"/>
              <a:t>, Ahmad </a:t>
            </a:r>
            <a:r>
              <a:rPr lang="en-US" dirty="0" err="1"/>
              <a:t>Almohamad</a:t>
            </a:r>
            <a:r>
              <a:rPr lang="en-US" dirty="0"/>
              <a:t>, Omar </a:t>
            </a:r>
            <a:r>
              <a:rPr lang="en-US" dirty="0" err="1"/>
              <a:t>Mostefai</a:t>
            </a:r>
            <a:r>
              <a:rPr lang="en-US" dirty="0"/>
              <a:t>, </a:t>
            </a:r>
            <a:r>
              <a:rPr lang="en-US" dirty="0" err="1"/>
              <a:t>Samy</a:t>
            </a:r>
            <a:r>
              <a:rPr lang="en-US" dirty="0"/>
              <a:t> </a:t>
            </a:r>
            <a:r>
              <a:rPr lang="en-US" dirty="0" err="1"/>
              <a:t>Amimour</a:t>
            </a:r>
            <a:r>
              <a:rPr lang="en-US" dirty="0"/>
              <a:t> and </a:t>
            </a:r>
            <a:r>
              <a:rPr lang="en-US" dirty="0" err="1"/>
              <a:t>Abdelhamid</a:t>
            </a:r>
            <a:r>
              <a:rPr lang="en-US" dirty="0"/>
              <a:t> </a:t>
            </a:r>
            <a:r>
              <a:rPr lang="en-US" dirty="0" err="1"/>
              <a:t>Abaaoud</a:t>
            </a:r>
            <a:endParaRPr lang="en-US" dirty="0"/>
          </a:p>
        </p:txBody>
      </p:sp>
      <p:cxnSp>
        <p:nvCxnSpPr>
          <p:cNvPr id="7" name="Straight Arrow Connector 6"/>
          <p:cNvCxnSpPr/>
          <p:nvPr/>
        </p:nvCxnSpPr>
        <p:spPr>
          <a:xfrm flipV="1">
            <a:off x="2438400" y="4114800"/>
            <a:ext cx="1143000" cy="1371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006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Bin Laden Born 1957</a:t>
            </a:r>
            <a:br>
              <a:rPr lang="en-US" dirty="0" smtClean="0"/>
            </a:br>
            <a:r>
              <a:rPr lang="en-US" dirty="0" smtClean="0"/>
              <a:t>Died at 54</a:t>
            </a:r>
            <a:endParaRPr lang="en-US" dirty="0"/>
          </a:p>
        </p:txBody>
      </p:sp>
      <p:sp>
        <p:nvSpPr>
          <p:cNvPr id="3" name="Content Placeholder 2"/>
          <p:cNvSpPr>
            <a:spLocks noGrp="1"/>
          </p:cNvSpPr>
          <p:nvPr>
            <p:ph idx="1"/>
          </p:nvPr>
        </p:nvSpPr>
        <p:spPr/>
        <p:txBody>
          <a:bodyPr/>
          <a:lstStyle/>
          <a:p>
            <a:r>
              <a:rPr lang="en-US" dirty="0" err="1" smtClean="0"/>
              <a:t>Jihadi</a:t>
            </a:r>
            <a:r>
              <a:rPr lang="en-US" dirty="0" smtClean="0"/>
              <a:t> John Born 1988</a:t>
            </a:r>
          </a:p>
          <a:p>
            <a:pPr>
              <a:buNone/>
            </a:pPr>
            <a:endParaRPr lang="en-US" dirty="0" smtClean="0"/>
          </a:p>
          <a:p>
            <a:pPr>
              <a:buNone/>
            </a:pPr>
            <a:r>
              <a:rPr lang="en-US" dirty="0" smtClean="0"/>
              <a:t>Ten when </a:t>
            </a:r>
            <a:r>
              <a:rPr lang="en-US" dirty="0" err="1" smtClean="0"/>
              <a:t>Fatwah</a:t>
            </a:r>
            <a:r>
              <a:rPr lang="en-US" dirty="0" smtClean="0"/>
              <a:t> written</a:t>
            </a:r>
          </a:p>
          <a:p>
            <a:pPr>
              <a:buNone/>
            </a:pPr>
            <a:r>
              <a:rPr lang="en-US" dirty="0" smtClean="0"/>
              <a:t>11 on 911</a:t>
            </a:r>
          </a:p>
          <a:p>
            <a:pPr>
              <a:buNone/>
            </a:pPr>
            <a:r>
              <a:rPr lang="en-US" dirty="0" smtClean="0"/>
              <a:t>2003 US invades Iraq (he would be 13)</a:t>
            </a:r>
          </a:p>
          <a:p>
            <a:pPr>
              <a:buNone/>
            </a:pPr>
            <a:endParaRPr lang="en-US" dirty="0"/>
          </a:p>
          <a:p>
            <a:pPr>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From a SB Students</a:t>
            </a:r>
            <a:endParaRPr lang="en-US" dirty="0"/>
          </a:p>
        </p:txBody>
      </p:sp>
      <p:sp>
        <p:nvSpPr>
          <p:cNvPr id="3" name="Content Placeholder 2"/>
          <p:cNvSpPr>
            <a:spLocks noGrp="1"/>
          </p:cNvSpPr>
          <p:nvPr>
            <p:ph idx="1"/>
          </p:nvPr>
        </p:nvSpPr>
        <p:spPr>
          <a:xfrm>
            <a:off x="457200" y="762000"/>
            <a:ext cx="8229600" cy="5364163"/>
          </a:xfrm>
        </p:spPr>
        <p:txBody>
          <a:bodyPr>
            <a:normAutofit fontScale="62500" lnSpcReduction="20000"/>
          </a:bodyPr>
          <a:lstStyle/>
          <a:p>
            <a:pPr marL="0" indent="0">
              <a:buNone/>
            </a:pPr>
            <a:r>
              <a:rPr lang="en-US" dirty="0" smtClean="0"/>
              <a:t>1. Being </a:t>
            </a:r>
            <a:r>
              <a:rPr lang="en-US" dirty="0"/>
              <a:t>Algerian, all of my family either live in Algeria or France, considering the close relationship the two countries have since the colonization of Algeria in 1830</a:t>
            </a:r>
            <a:r>
              <a:rPr lang="en-US" dirty="0" smtClean="0"/>
              <a:t>.</a:t>
            </a:r>
          </a:p>
          <a:p>
            <a:pPr marL="0" indent="0">
              <a:buNone/>
            </a:pPr>
            <a:r>
              <a:rPr lang="en-US" dirty="0" smtClean="0"/>
              <a:t>2. </a:t>
            </a:r>
            <a:r>
              <a:rPr lang="en-US" dirty="0"/>
              <a:t>M</a:t>
            </a:r>
            <a:r>
              <a:rPr lang="en-US" dirty="0" smtClean="0"/>
              <a:t>y </a:t>
            </a:r>
            <a:r>
              <a:rPr lang="en-US" dirty="0"/>
              <a:t>cousins are both culturally and nationally </a:t>
            </a:r>
            <a:r>
              <a:rPr lang="en-US" dirty="0" smtClean="0"/>
              <a:t>one </a:t>
            </a:r>
            <a:r>
              <a:rPr lang="en-US" dirty="0"/>
              <a:t>hundred percent French. </a:t>
            </a:r>
            <a:endParaRPr lang="en-US" dirty="0" smtClean="0"/>
          </a:p>
          <a:p>
            <a:pPr marL="0" indent="0">
              <a:buNone/>
            </a:pPr>
            <a:r>
              <a:rPr lang="en-US" dirty="0" smtClean="0"/>
              <a:t>3. </a:t>
            </a:r>
            <a:r>
              <a:rPr lang="en-US" dirty="0"/>
              <a:t>F</a:t>
            </a:r>
            <a:r>
              <a:rPr lang="en-US" dirty="0" smtClean="0"/>
              <a:t>rench </a:t>
            </a:r>
            <a:r>
              <a:rPr lang="en-US" dirty="0"/>
              <a:t>have historically been extremely prejudice towards </a:t>
            </a:r>
            <a:r>
              <a:rPr lang="en-US" dirty="0" smtClean="0"/>
              <a:t>Algerians</a:t>
            </a:r>
          </a:p>
          <a:p>
            <a:pPr marL="0" indent="0">
              <a:buNone/>
            </a:pPr>
            <a:r>
              <a:rPr lang="en-US" dirty="0" smtClean="0"/>
              <a:t>4. </a:t>
            </a:r>
            <a:r>
              <a:rPr lang="en-US" dirty="0"/>
              <a:t>Algerians have generally had to pay the price for a select </a:t>
            </a:r>
            <a:r>
              <a:rPr lang="en-US" dirty="0" smtClean="0"/>
              <a:t>few </a:t>
            </a:r>
            <a:r>
              <a:rPr lang="en-US" dirty="0"/>
              <a:t>irrational actions (these select few are not usually Algerian, but of Arab or Muslim background</a:t>
            </a:r>
            <a:r>
              <a:rPr lang="en-US" dirty="0" smtClean="0"/>
              <a:t>)</a:t>
            </a:r>
          </a:p>
          <a:p>
            <a:pPr marL="0" indent="0">
              <a:buNone/>
            </a:pPr>
            <a:r>
              <a:rPr lang="en-US" dirty="0" smtClean="0"/>
              <a:t>5. </a:t>
            </a:r>
            <a:r>
              <a:rPr lang="en-US" dirty="0"/>
              <a:t>I spoke to my cousins </a:t>
            </a:r>
            <a:r>
              <a:rPr lang="en-US" dirty="0" err="1"/>
              <a:t>Randa</a:t>
            </a:r>
            <a:r>
              <a:rPr lang="en-US" dirty="0"/>
              <a:t> and </a:t>
            </a:r>
            <a:r>
              <a:rPr lang="en-US" dirty="0" err="1"/>
              <a:t>Ryma</a:t>
            </a:r>
            <a:r>
              <a:rPr lang="en-US" dirty="0"/>
              <a:t> today, and both have decided to take off the headscarf/hijab. They both explained to me how much of a problem it is, even when they attend private schools, which was a decision made to avoid most of the racism found in public </a:t>
            </a:r>
            <a:r>
              <a:rPr lang="en-US" dirty="0" smtClean="0"/>
              <a:t>schools (In France)</a:t>
            </a:r>
          </a:p>
          <a:p>
            <a:pPr marL="0" indent="0">
              <a:buNone/>
            </a:pPr>
            <a:r>
              <a:rPr lang="en-US" dirty="0" smtClean="0"/>
              <a:t>6. </a:t>
            </a:r>
            <a:r>
              <a:rPr lang="en-US" dirty="0"/>
              <a:t>The same night of the Paris attack, my cousin </a:t>
            </a:r>
            <a:r>
              <a:rPr lang="en-US" dirty="0" err="1"/>
              <a:t>Walid</a:t>
            </a:r>
            <a:r>
              <a:rPr lang="en-US" dirty="0"/>
              <a:t> and my uncle were beat up in their apartment building by neighbors who saw them as a threat just because of their national </a:t>
            </a:r>
            <a:r>
              <a:rPr lang="en-US" dirty="0" smtClean="0"/>
              <a:t>background.</a:t>
            </a:r>
          </a:p>
          <a:p>
            <a:pPr marL="0" indent="0">
              <a:buNone/>
            </a:pPr>
            <a:r>
              <a:rPr lang="en-US" dirty="0" smtClean="0"/>
              <a:t>7. </a:t>
            </a:r>
            <a:r>
              <a:rPr lang="en-US" dirty="0"/>
              <a:t>My cousins try really hard to hide all their </a:t>
            </a:r>
            <a:r>
              <a:rPr lang="en-US" dirty="0" err="1"/>
              <a:t>muslim</a:t>
            </a:r>
            <a:r>
              <a:rPr lang="en-US" dirty="0"/>
              <a:t> qualities in public, especially with their peers. For example, they all drink alcohol, eat non halal meat like bacon, and continuously denounce any ties to the </a:t>
            </a:r>
            <a:r>
              <a:rPr lang="en-US" dirty="0" err="1"/>
              <a:t>muslim</a:t>
            </a:r>
            <a:r>
              <a:rPr lang="en-US" dirty="0"/>
              <a:t> community.</a:t>
            </a:r>
            <a:endParaRPr lang="en-US" dirty="0" smtClean="0"/>
          </a:p>
          <a:p>
            <a:pPr marL="0" indent="0">
              <a:buNone/>
            </a:pPr>
            <a:endParaRPr lang="en-US" dirty="0"/>
          </a:p>
        </p:txBody>
      </p:sp>
    </p:spTree>
    <p:extLst>
      <p:ext uri="{BB962C8B-B14F-4D97-AF65-F5344CB8AC3E}">
        <p14:creationId xmlns:p14="http://schemas.microsoft.com/office/powerpoint/2010/main" val="1037738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76200"/>
            <a:ext cx="8046156" cy="5592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09800" y="5800725"/>
            <a:ext cx="5181600" cy="369332"/>
          </a:xfrm>
          <a:prstGeom prst="rect">
            <a:avLst/>
          </a:prstGeom>
          <a:noFill/>
        </p:spPr>
        <p:txBody>
          <a:bodyPr wrap="square" rtlCol="0">
            <a:spAutoFit/>
          </a:bodyPr>
          <a:lstStyle/>
          <a:p>
            <a:r>
              <a:rPr lang="en-US" dirty="0" smtClean="0">
                <a:hlinkClick r:id="rId3"/>
              </a:rPr>
              <a:t>https://www.youtube.com/watch?v=BAUZnDIWu2I</a:t>
            </a:r>
            <a:endParaRPr lang="en-US" dirty="0"/>
          </a:p>
        </p:txBody>
      </p:sp>
    </p:spTree>
    <p:extLst>
      <p:ext uri="{BB962C8B-B14F-4D97-AF65-F5344CB8AC3E}">
        <p14:creationId xmlns:p14="http://schemas.microsoft.com/office/powerpoint/2010/main" val="17923977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480</Words>
  <Application>Microsoft Office PowerPoint</Application>
  <PresentationFormat>On-screen Show (4:3)</PresentationFormat>
  <Paragraphs>93</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Paris Massacres November 13, 2015</vt:lpstr>
      <vt:lpstr>Open (Pick One)</vt:lpstr>
      <vt:lpstr>The Night Before Jihadi John</vt:lpstr>
      <vt:lpstr>PowerPoint Presentation</vt:lpstr>
      <vt:lpstr>France and Algeria</vt:lpstr>
      <vt:lpstr>PowerPoint Presentation</vt:lpstr>
      <vt:lpstr>Bin Laden Born 1957 Died at 54</vt:lpstr>
      <vt:lpstr>From a SB Students</vt:lpstr>
      <vt:lpstr>PowerPoint Presentation</vt:lpstr>
      <vt:lpstr>Just Odd</vt:lpstr>
      <vt:lpstr>Jahiliyah</vt:lpstr>
      <vt:lpstr>Qutib Syed</vt:lpstr>
      <vt:lpstr>Al Qaeda vs. ISIS or ISIL</vt:lpstr>
      <vt:lpstr>PowerPoint Presentation</vt:lpstr>
      <vt:lpstr>PowerPoint Presentation</vt:lpstr>
      <vt:lpstr>PowerPoint Presentation</vt:lpstr>
      <vt:lpstr>PowerPoint Presentation</vt:lpstr>
      <vt:lpstr>Battle of Badr March 17, 624 AD</vt:lpstr>
      <vt:lpstr>Winner Mohammad</vt:lpstr>
      <vt:lpstr>Mohammad Dies June 8, 632 AD</vt:lpstr>
      <vt:lpstr>Reading</vt:lpstr>
      <vt:lpstr>Quran 59:2 France</vt:lpstr>
      <vt:lpstr>Closure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Paris Massacres November 13, 2015</dc:title>
  <dc:creator>006435</dc:creator>
  <cp:lastModifiedBy>Ramon Quinones</cp:lastModifiedBy>
  <cp:revision>12</cp:revision>
  <dcterms:created xsi:type="dcterms:W3CDTF">2015-11-16T14:41:36Z</dcterms:created>
  <dcterms:modified xsi:type="dcterms:W3CDTF">2015-11-17T16:17:11Z</dcterms:modified>
</cp:coreProperties>
</file>